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0" r:id="rId6"/>
    <p:sldId id="262"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CFB582C4-6C6B-4550-9007-EA95E91D7D0E}" type="datetimeFigureOut">
              <a:rPr lang="nl-NL" smtClean="0"/>
              <a:t>23-10-2018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08CDA2-8901-4E88-8F66-16ECEE13FAFF}" type="slidenum">
              <a:rPr lang="nl-NL" smtClean="0"/>
              <a:t>‹nr.›</a:t>
            </a:fld>
            <a:endParaRPr lang="nl-NL"/>
          </a:p>
        </p:txBody>
      </p:sp>
    </p:spTree>
    <p:extLst>
      <p:ext uri="{BB962C8B-B14F-4D97-AF65-F5344CB8AC3E}">
        <p14:creationId xmlns:p14="http://schemas.microsoft.com/office/powerpoint/2010/main" val="1802774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FB582C4-6C6B-4550-9007-EA95E91D7D0E}" type="datetimeFigureOut">
              <a:rPr lang="nl-NL" smtClean="0"/>
              <a:t>23-10-2018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08CDA2-8901-4E88-8F66-16ECEE13FAFF}" type="slidenum">
              <a:rPr lang="nl-NL" smtClean="0"/>
              <a:t>‹nr.›</a:t>
            </a:fld>
            <a:endParaRPr lang="nl-NL"/>
          </a:p>
        </p:txBody>
      </p:sp>
    </p:spTree>
    <p:extLst>
      <p:ext uri="{BB962C8B-B14F-4D97-AF65-F5344CB8AC3E}">
        <p14:creationId xmlns:p14="http://schemas.microsoft.com/office/powerpoint/2010/main" val="689483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FB582C4-6C6B-4550-9007-EA95E91D7D0E}" type="datetimeFigureOut">
              <a:rPr lang="nl-NL" smtClean="0"/>
              <a:t>23-10-2018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08CDA2-8901-4E88-8F66-16ECEE13FAFF}" type="slidenum">
              <a:rPr lang="nl-NL" smtClean="0"/>
              <a:t>‹nr.›</a:t>
            </a:fld>
            <a:endParaRPr lang="nl-NL"/>
          </a:p>
        </p:txBody>
      </p:sp>
    </p:spTree>
    <p:extLst>
      <p:ext uri="{BB962C8B-B14F-4D97-AF65-F5344CB8AC3E}">
        <p14:creationId xmlns:p14="http://schemas.microsoft.com/office/powerpoint/2010/main" val="3095947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el en tabel">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p>
            <a:r>
              <a:rPr lang="nl-NL" smtClean="0"/>
              <a:t>Klik om de stijl te bewerken</a:t>
            </a:r>
            <a:endParaRPr lang="nl-NL"/>
          </a:p>
        </p:txBody>
      </p:sp>
      <p:sp>
        <p:nvSpPr>
          <p:cNvPr id="3" name="Tijdelijke aanduiding voor tabel 2"/>
          <p:cNvSpPr>
            <a:spLocks noGrp="1"/>
          </p:cNvSpPr>
          <p:nvPr>
            <p:ph type="tbl" idx="1"/>
          </p:nvPr>
        </p:nvSpPr>
        <p:spPr>
          <a:xfrm>
            <a:off x="609600" y="1600201"/>
            <a:ext cx="10972800" cy="4525963"/>
          </a:xfrm>
        </p:spPr>
        <p:txBody>
          <a:bodyPr/>
          <a:lstStyle/>
          <a:p>
            <a:pPr lvl="0"/>
            <a:endParaRPr lang="nl-NL"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C863F259-5491-4E5C-AD62-2060B6AD57F5}" type="slidenum">
              <a:rPr lang="nl-NL"/>
              <a:pPr>
                <a:defRPr/>
              </a:pPr>
              <a:t>‹nr.›</a:t>
            </a:fld>
            <a:endParaRPr lang="nl-NL"/>
          </a:p>
        </p:txBody>
      </p:sp>
    </p:spTree>
    <p:extLst>
      <p:ext uri="{BB962C8B-B14F-4D97-AF65-F5344CB8AC3E}">
        <p14:creationId xmlns:p14="http://schemas.microsoft.com/office/powerpoint/2010/main" val="1927823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FB582C4-6C6B-4550-9007-EA95E91D7D0E}" type="datetimeFigureOut">
              <a:rPr lang="nl-NL" smtClean="0"/>
              <a:t>23-10-2018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08CDA2-8901-4E88-8F66-16ECEE13FAFF}" type="slidenum">
              <a:rPr lang="nl-NL" smtClean="0"/>
              <a:t>‹nr.›</a:t>
            </a:fld>
            <a:endParaRPr lang="nl-NL"/>
          </a:p>
        </p:txBody>
      </p:sp>
    </p:spTree>
    <p:extLst>
      <p:ext uri="{BB962C8B-B14F-4D97-AF65-F5344CB8AC3E}">
        <p14:creationId xmlns:p14="http://schemas.microsoft.com/office/powerpoint/2010/main" val="2276897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CFB582C4-6C6B-4550-9007-EA95E91D7D0E}" type="datetimeFigureOut">
              <a:rPr lang="nl-NL" smtClean="0"/>
              <a:t>23-10-2018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508CDA2-8901-4E88-8F66-16ECEE13FAFF}" type="slidenum">
              <a:rPr lang="nl-NL" smtClean="0"/>
              <a:t>‹nr.›</a:t>
            </a:fld>
            <a:endParaRPr lang="nl-NL"/>
          </a:p>
        </p:txBody>
      </p:sp>
    </p:spTree>
    <p:extLst>
      <p:ext uri="{BB962C8B-B14F-4D97-AF65-F5344CB8AC3E}">
        <p14:creationId xmlns:p14="http://schemas.microsoft.com/office/powerpoint/2010/main" val="1154656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CFB582C4-6C6B-4550-9007-EA95E91D7D0E}" type="datetimeFigureOut">
              <a:rPr lang="nl-NL" smtClean="0"/>
              <a:t>23-10-2018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508CDA2-8901-4E88-8F66-16ECEE13FAFF}" type="slidenum">
              <a:rPr lang="nl-NL" smtClean="0"/>
              <a:t>‹nr.›</a:t>
            </a:fld>
            <a:endParaRPr lang="nl-NL"/>
          </a:p>
        </p:txBody>
      </p:sp>
    </p:spTree>
    <p:extLst>
      <p:ext uri="{BB962C8B-B14F-4D97-AF65-F5344CB8AC3E}">
        <p14:creationId xmlns:p14="http://schemas.microsoft.com/office/powerpoint/2010/main" val="2414227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CFB582C4-6C6B-4550-9007-EA95E91D7D0E}" type="datetimeFigureOut">
              <a:rPr lang="nl-NL" smtClean="0"/>
              <a:t>23-10-2018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508CDA2-8901-4E88-8F66-16ECEE13FAFF}" type="slidenum">
              <a:rPr lang="nl-NL" smtClean="0"/>
              <a:t>‹nr.›</a:t>
            </a:fld>
            <a:endParaRPr lang="nl-NL"/>
          </a:p>
        </p:txBody>
      </p:sp>
    </p:spTree>
    <p:extLst>
      <p:ext uri="{BB962C8B-B14F-4D97-AF65-F5344CB8AC3E}">
        <p14:creationId xmlns:p14="http://schemas.microsoft.com/office/powerpoint/2010/main" val="3630644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CFB582C4-6C6B-4550-9007-EA95E91D7D0E}" type="datetimeFigureOut">
              <a:rPr lang="nl-NL" smtClean="0"/>
              <a:t>23-10-2018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508CDA2-8901-4E88-8F66-16ECEE13FAFF}" type="slidenum">
              <a:rPr lang="nl-NL" smtClean="0"/>
              <a:t>‹nr.›</a:t>
            </a:fld>
            <a:endParaRPr lang="nl-NL"/>
          </a:p>
        </p:txBody>
      </p:sp>
    </p:spTree>
    <p:extLst>
      <p:ext uri="{BB962C8B-B14F-4D97-AF65-F5344CB8AC3E}">
        <p14:creationId xmlns:p14="http://schemas.microsoft.com/office/powerpoint/2010/main" val="1681511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FB582C4-6C6B-4550-9007-EA95E91D7D0E}" type="datetimeFigureOut">
              <a:rPr lang="nl-NL" smtClean="0"/>
              <a:t>23-10-2018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508CDA2-8901-4E88-8F66-16ECEE13FAFF}" type="slidenum">
              <a:rPr lang="nl-NL" smtClean="0"/>
              <a:t>‹nr.›</a:t>
            </a:fld>
            <a:endParaRPr lang="nl-NL"/>
          </a:p>
        </p:txBody>
      </p:sp>
    </p:spTree>
    <p:extLst>
      <p:ext uri="{BB962C8B-B14F-4D97-AF65-F5344CB8AC3E}">
        <p14:creationId xmlns:p14="http://schemas.microsoft.com/office/powerpoint/2010/main" val="3308909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CFB582C4-6C6B-4550-9007-EA95E91D7D0E}" type="datetimeFigureOut">
              <a:rPr lang="nl-NL" smtClean="0"/>
              <a:t>23-10-2018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508CDA2-8901-4E88-8F66-16ECEE13FAFF}" type="slidenum">
              <a:rPr lang="nl-NL" smtClean="0"/>
              <a:t>‹nr.›</a:t>
            </a:fld>
            <a:endParaRPr lang="nl-NL"/>
          </a:p>
        </p:txBody>
      </p:sp>
    </p:spTree>
    <p:extLst>
      <p:ext uri="{BB962C8B-B14F-4D97-AF65-F5344CB8AC3E}">
        <p14:creationId xmlns:p14="http://schemas.microsoft.com/office/powerpoint/2010/main" val="2372771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CFB582C4-6C6B-4550-9007-EA95E91D7D0E}" type="datetimeFigureOut">
              <a:rPr lang="nl-NL" smtClean="0"/>
              <a:t>23-10-2018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508CDA2-8901-4E88-8F66-16ECEE13FAFF}" type="slidenum">
              <a:rPr lang="nl-NL" smtClean="0"/>
              <a:t>‹nr.›</a:t>
            </a:fld>
            <a:endParaRPr lang="nl-NL"/>
          </a:p>
        </p:txBody>
      </p:sp>
    </p:spTree>
    <p:extLst>
      <p:ext uri="{BB962C8B-B14F-4D97-AF65-F5344CB8AC3E}">
        <p14:creationId xmlns:p14="http://schemas.microsoft.com/office/powerpoint/2010/main" val="4265588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B582C4-6C6B-4550-9007-EA95E91D7D0E}" type="datetimeFigureOut">
              <a:rPr lang="nl-NL" smtClean="0"/>
              <a:t>23-10-2018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08CDA2-8901-4E88-8F66-16ECEE13FAFF}" type="slidenum">
              <a:rPr lang="nl-NL" smtClean="0"/>
              <a:t>‹nr.›</a:t>
            </a:fld>
            <a:endParaRPr lang="nl-NL"/>
          </a:p>
        </p:txBody>
      </p:sp>
    </p:spTree>
    <p:extLst>
      <p:ext uri="{BB962C8B-B14F-4D97-AF65-F5344CB8AC3E}">
        <p14:creationId xmlns:p14="http://schemas.microsoft.com/office/powerpoint/2010/main" val="3588954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smtClean="0"/>
              <a:t>Rechtsstaat:</a:t>
            </a:r>
            <a:br>
              <a:rPr lang="nl-NL" dirty="0" smtClean="0"/>
            </a:br>
            <a:r>
              <a:rPr lang="nl-NL" dirty="0" smtClean="0"/>
              <a:t>H6 Strafrecht: opsporing en vervolging</a:t>
            </a:r>
            <a:endParaRPr lang="nl-NL" dirty="0"/>
          </a:p>
        </p:txBody>
      </p:sp>
      <p:sp>
        <p:nvSpPr>
          <p:cNvPr id="5" name="Tijdelijke aanduiding voor inhoud 4"/>
          <p:cNvSpPr>
            <a:spLocks noGrp="1"/>
          </p:cNvSpPr>
          <p:nvPr>
            <p:ph idx="1"/>
          </p:nvPr>
        </p:nvSpPr>
        <p:spPr/>
        <p:txBody>
          <a:bodyPr/>
          <a:lstStyle/>
          <a:p>
            <a:pPr marL="0" indent="0">
              <a:buNone/>
            </a:pPr>
            <a:endParaRPr lang="nl-NL" dirty="0" smtClean="0"/>
          </a:p>
          <a:p>
            <a:pPr marL="0" indent="0">
              <a:buNone/>
            </a:pPr>
            <a:r>
              <a:rPr lang="nl-NL" dirty="0" smtClean="0"/>
              <a:t>Centrale vragen in dit hoofdstuk zijn:</a:t>
            </a:r>
          </a:p>
          <a:p>
            <a:pPr marL="0" indent="0">
              <a:buNone/>
            </a:pPr>
            <a:endParaRPr lang="nl-NL" dirty="0"/>
          </a:p>
          <a:p>
            <a:pPr marL="0" indent="0">
              <a:buNone/>
            </a:pPr>
            <a:r>
              <a:rPr lang="nl-NL" dirty="0" smtClean="0"/>
              <a:t>Hoe zie je de grondbeginselen van de rechtsstaat terug in ons strafrecht?</a:t>
            </a:r>
          </a:p>
          <a:p>
            <a:pPr marL="0" indent="0">
              <a:buNone/>
            </a:pPr>
            <a:r>
              <a:rPr lang="nl-NL" dirty="0" smtClean="0"/>
              <a:t>En</a:t>
            </a:r>
          </a:p>
          <a:p>
            <a:pPr marL="0" indent="0">
              <a:buNone/>
            </a:pPr>
            <a:r>
              <a:rPr lang="nl-NL" dirty="0" smtClean="0"/>
              <a:t>Wat moet zwaarder wegen: zorgen voor de veiligheid van mensen of garanderen dat onze vrijheid en privacy niet worden aangetast?</a:t>
            </a:r>
            <a:endParaRPr lang="nl-NL" dirty="0"/>
          </a:p>
        </p:txBody>
      </p:sp>
    </p:spTree>
    <p:extLst>
      <p:ext uri="{BB962C8B-B14F-4D97-AF65-F5344CB8AC3E}">
        <p14:creationId xmlns:p14="http://schemas.microsoft.com/office/powerpoint/2010/main" val="3661536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strafproces, fase 1: Aanhouding</a:t>
            </a:r>
            <a:endParaRPr lang="nl-NL" dirty="0"/>
          </a:p>
        </p:txBody>
      </p:sp>
      <p:sp>
        <p:nvSpPr>
          <p:cNvPr id="3" name="Tijdelijke aanduiding voor inhoud 2"/>
          <p:cNvSpPr>
            <a:spLocks noGrp="1"/>
          </p:cNvSpPr>
          <p:nvPr>
            <p:ph idx="1"/>
          </p:nvPr>
        </p:nvSpPr>
        <p:spPr/>
        <p:txBody>
          <a:bodyPr/>
          <a:lstStyle/>
          <a:p>
            <a:pPr marL="0" indent="0">
              <a:buNone/>
            </a:pPr>
            <a:r>
              <a:rPr lang="nl-NL" dirty="0" smtClean="0"/>
              <a:t>Er is sprake van een ‘verdachte’ als er een redelijk vermoeden van schuld aan een overtreding of misdrijf bestaat.</a:t>
            </a:r>
          </a:p>
          <a:p>
            <a:pPr marL="0" indent="0">
              <a:buNone/>
            </a:pPr>
            <a:endParaRPr lang="nl-NL" dirty="0"/>
          </a:p>
          <a:p>
            <a:pPr marL="0" indent="0">
              <a:buNone/>
            </a:pPr>
            <a:r>
              <a:rPr lang="nl-NL" dirty="0" smtClean="0"/>
              <a:t>“Staande houden”:</a:t>
            </a:r>
          </a:p>
          <a:p>
            <a:pPr marL="0" indent="0">
              <a:buNone/>
            </a:pPr>
            <a:r>
              <a:rPr lang="nl-NL" dirty="0" smtClean="0"/>
              <a:t>Laten stilstaan en vragen naar je personalia. </a:t>
            </a:r>
          </a:p>
          <a:p>
            <a:pPr marL="0" indent="0">
              <a:buNone/>
            </a:pPr>
            <a:endParaRPr lang="nl-NL" dirty="0"/>
          </a:p>
          <a:p>
            <a:pPr marL="0" indent="0">
              <a:buNone/>
            </a:pPr>
            <a:r>
              <a:rPr lang="nl-NL" dirty="0" smtClean="0"/>
              <a:t>“Aanhouden”: </a:t>
            </a:r>
          </a:p>
          <a:p>
            <a:pPr marL="0" indent="0">
              <a:buNone/>
            </a:pPr>
            <a:r>
              <a:rPr lang="nl-NL" dirty="0" smtClean="0"/>
              <a:t>Arresteren en meenemen naar het politiebureau voor verhoor.</a:t>
            </a:r>
          </a:p>
        </p:txBody>
      </p:sp>
    </p:spTree>
    <p:extLst>
      <p:ext uri="{BB962C8B-B14F-4D97-AF65-F5344CB8AC3E}">
        <p14:creationId xmlns:p14="http://schemas.microsoft.com/office/powerpoint/2010/main" val="9080628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strafproces, fase 2: opsporing</a:t>
            </a:r>
            <a:endParaRPr lang="nl-NL" dirty="0"/>
          </a:p>
        </p:txBody>
      </p:sp>
      <p:sp>
        <p:nvSpPr>
          <p:cNvPr id="3" name="Tijdelijke aanduiding voor inhoud 2"/>
          <p:cNvSpPr>
            <a:spLocks noGrp="1"/>
          </p:cNvSpPr>
          <p:nvPr>
            <p:ph idx="1"/>
          </p:nvPr>
        </p:nvSpPr>
        <p:spPr/>
        <p:txBody>
          <a:bodyPr/>
          <a:lstStyle/>
          <a:p>
            <a:pPr marL="0" indent="0">
              <a:buNone/>
            </a:pPr>
            <a:r>
              <a:rPr lang="nl-NL" dirty="0" smtClean="0"/>
              <a:t>Hoofddoel: vaststellen wat er is gebeurd </a:t>
            </a:r>
          </a:p>
          <a:p>
            <a:pPr marL="0" indent="0">
              <a:buNone/>
            </a:pPr>
            <a:r>
              <a:rPr lang="nl-NL" dirty="0"/>
              <a:t> </a:t>
            </a:r>
            <a:r>
              <a:rPr lang="nl-NL" dirty="0" smtClean="0"/>
              <a:t>                    en welke bewijzen te vinden zijn.</a:t>
            </a:r>
          </a:p>
          <a:p>
            <a:pPr marL="0" indent="0">
              <a:buNone/>
            </a:pPr>
            <a:endParaRPr lang="nl-NL" dirty="0" smtClean="0"/>
          </a:p>
          <a:p>
            <a:pPr marL="0" indent="0">
              <a:buNone/>
            </a:pPr>
            <a:r>
              <a:rPr lang="nl-NL" dirty="0" smtClean="0"/>
              <a:t>Verslag van onderzoek gaat als ‘proces- verbaal’ naar de officier van justitie</a:t>
            </a:r>
          </a:p>
          <a:p>
            <a:pPr marL="0" indent="0">
              <a:buNone/>
            </a:pPr>
            <a:r>
              <a:rPr lang="nl-NL" dirty="0" smtClean="0"/>
              <a:t>↓</a:t>
            </a:r>
          </a:p>
          <a:p>
            <a:pPr marL="0" indent="0">
              <a:buNone/>
            </a:pPr>
            <a:r>
              <a:rPr lang="nl-NL" dirty="0" smtClean="0"/>
              <a:t>De OvJ leidt het opsporingsonderzoek verder en beslist of de zaak voor de rechter komt.</a:t>
            </a:r>
            <a:endParaRPr lang="nl-NL" dirty="0"/>
          </a:p>
          <a:p>
            <a:pPr marL="0" indent="0">
              <a:buNone/>
            </a:pPr>
            <a:endParaRPr lang="nl-NL" dirty="0"/>
          </a:p>
        </p:txBody>
      </p:sp>
    </p:spTree>
    <p:extLst>
      <p:ext uri="{BB962C8B-B14F-4D97-AF65-F5344CB8AC3E}">
        <p14:creationId xmlns:p14="http://schemas.microsoft.com/office/powerpoint/2010/main" val="13388124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strafproces, fase 3: </a:t>
            </a:r>
            <a:br>
              <a:rPr lang="nl-NL" dirty="0" smtClean="0"/>
            </a:br>
            <a:r>
              <a:rPr lang="nl-NL" dirty="0" smtClean="0"/>
              <a:t>Vervolging door het OM</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dirty="0" smtClean="0"/>
              <a:t>De OvJ kan kiezen uit drie opties:</a:t>
            </a:r>
          </a:p>
          <a:p>
            <a:pPr marL="0" indent="0">
              <a:buNone/>
            </a:pPr>
            <a:endParaRPr lang="nl-NL" dirty="0"/>
          </a:p>
          <a:p>
            <a:pPr marL="514350" indent="-514350">
              <a:buAutoNum type="arabicPeriod"/>
            </a:pPr>
            <a:r>
              <a:rPr lang="nl-NL" dirty="0" smtClean="0"/>
              <a:t>Seponeren </a:t>
            </a:r>
          </a:p>
          <a:p>
            <a:pPr marL="0" indent="0">
              <a:buNone/>
            </a:pPr>
            <a:r>
              <a:rPr lang="nl-NL" dirty="0"/>
              <a:t> </a:t>
            </a:r>
            <a:r>
              <a:rPr lang="nl-NL" dirty="0" smtClean="0"/>
              <a:t>      Besluiten om niet verder te vervolgen.</a:t>
            </a:r>
          </a:p>
          <a:p>
            <a:pPr marL="514350" indent="-514350">
              <a:buAutoNum type="arabicPeriod"/>
            </a:pPr>
            <a:endParaRPr lang="nl-NL" dirty="0"/>
          </a:p>
          <a:p>
            <a:pPr marL="0" indent="0">
              <a:buNone/>
            </a:pPr>
            <a:r>
              <a:rPr lang="nl-NL" dirty="0" smtClean="0"/>
              <a:t>2.   Transactie/ Schikking </a:t>
            </a:r>
          </a:p>
          <a:p>
            <a:pPr marL="0" indent="0">
              <a:buNone/>
            </a:pPr>
            <a:r>
              <a:rPr lang="nl-NL" dirty="0"/>
              <a:t> </a:t>
            </a:r>
            <a:r>
              <a:rPr lang="nl-NL" dirty="0" smtClean="0"/>
              <a:t>      Voorgestelde geldboete en/of taakstraf; geen verdere vervolging.</a:t>
            </a:r>
          </a:p>
          <a:p>
            <a:pPr marL="0" indent="0">
              <a:buNone/>
            </a:pPr>
            <a:endParaRPr lang="nl-NL" dirty="0" smtClean="0"/>
          </a:p>
          <a:p>
            <a:pPr marL="0" indent="0">
              <a:buNone/>
            </a:pPr>
            <a:r>
              <a:rPr lang="nl-NL" dirty="0" smtClean="0"/>
              <a:t>3.    Vervolgen</a:t>
            </a:r>
          </a:p>
          <a:p>
            <a:pPr marL="0" indent="0">
              <a:buNone/>
            </a:pPr>
            <a:r>
              <a:rPr lang="nl-NL" dirty="0"/>
              <a:t> </a:t>
            </a:r>
            <a:r>
              <a:rPr lang="nl-NL" dirty="0" smtClean="0"/>
              <a:t>      Voor de rechter laten komen.</a:t>
            </a:r>
          </a:p>
        </p:txBody>
      </p:sp>
    </p:spTree>
    <p:extLst>
      <p:ext uri="{BB962C8B-B14F-4D97-AF65-F5344CB8AC3E}">
        <p14:creationId xmlns:p14="http://schemas.microsoft.com/office/powerpoint/2010/main" val="30262324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Redenen om te seponeren</a:t>
            </a:r>
            <a:endParaRPr lang="nl-NL" dirty="0"/>
          </a:p>
        </p:txBody>
      </p:sp>
      <p:sp>
        <p:nvSpPr>
          <p:cNvPr id="3" name="Tijdelijke aanduiding voor inhoud 2"/>
          <p:cNvSpPr>
            <a:spLocks noGrp="1"/>
          </p:cNvSpPr>
          <p:nvPr>
            <p:ph idx="1"/>
          </p:nvPr>
        </p:nvSpPr>
        <p:spPr/>
        <p:txBody>
          <a:bodyPr>
            <a:normAutofit fontScale="92500" lnSpcReduction="10000"/>
          </a:bodyPr>
          <a:lstStyle/>
          <a:p>
            <a:endParaRPr lang="nl-NL" dirty="0" smtClean="0"/>
          </a:p>
          <a:p>
            <a:r>
              <a:rPr lang="nl-NL" dirty="0" smtClean="0"/>
              <a:t>Onvoldoende bewijsmateriaal/ Geen wettig bewijs</a:t>
            </a:r>
          </a:p>
          <a:p>
            <a:r>
              <a:rPr lang="nl-NL" dirty="0" smtClean="0"/>
              <a:t>De verdachte is niet strafbaar → Er wordt verwacht dat er geen veroordeling zal volgen.</a:t>
            </a:r>
          </a:p>
          <a:p>
            <a:r>
              <a:rPr lang="nl-NL" dirty="0" smtClean="0"/>
              <a:t>Het feit is niet strafbaar</a:t>
            </a:r>
          </a:p>
          <a:p>
            <a:r>
              <a:rPr lang="nl-NL" dirty="0" smtClean="0"/>
              <a:t>Het opportuniteitsbeginsel:</a:t>
            </a:r>
          </a:p>
          <a:p>
            <a:pPr marL="0" indent="0">
              <a:buNone/>
            </a:pPr>
            <a:r>
              <a:rPr lang="nl-NL" dirty="0"/>
              <a:t> </a:t>
            </a:r>
            <a:r>
              <a:rPr lang="nl-NL" dirty="0" smtClean="0"/>
              <a:t>  Vervolgen is niet in het algemeen belang; er zijn ernstigere zaken.</a:t>
            </a:r>
          </a:p>
          <a:p>
            <a:r>
              <a:rPr lang="nl-NL" dirty="0" smtClean="0"/>
              <a:t>Het gaat om een klein vergrijp</a:t>
            </a:r>
          </a:p>
          <a:p>
            <a:r>
              <a:rPr lang="nl-NL" dirty="0" smtClean="0"/>
              <a:t>De verdachte is al genoeg gestraft</a:t>
            </a:r>
          </a:p>
          <a:p>
            <a:r>
              <a:rPr lang="nl-NL" dirty="0" smtClean="0"/>
              <a:t>Verdachte en benadeelde hebben de zaak </a:t>
            </a:r>
            <a:r>
              <a:rPr lang="nl-NL" smtClean="0"/>
              <a:t>onderling afgedaan</a:t>
            </a:r>
            <a:endParaRPr lang="nl-NL" dirty="0" smtClean="0"/>
          </a:p>
          <a:p>
            <a:endParaRPr lang="nl-NL" dirty="0" smtClean="0"/>
          </a:p>
          <a:p>
            <a:endParaRPr lang="nl-NL" dirty="0" smtClean="0"/>
          </a:p>
        </p:txBody>
      </p:sp>
    </p:spTree>
    <p:extLst>
      <p:ext uri="{BB962C8B-B14F-4D97-AF65-F5344CB8AC3E}">
        <p14:creationId xmlns:p14="http://schemas.microsoft.com/office/powerpoint/2010/main" val="1770591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Voorwaardelijk sepot</a:t>
            </a:r>
            <a:endParaRPr lang="nl-NL" dirty="0"/>
          </a:p>
        </p:txBody>
      </p:sp>
      <p:sp>
        <p:nvSpPr>
          <p:cNvPr id="3" name="Tijdelijke aanduiding voor inhoud 2"/>
          <p:cNvSpPr>
            <a:spLocks noGrp="1"/>
          </p:cNvSpPr>
          <p:nvPr>
            <p:ph idx="1"/>
          </p:nvPr>
        </p:nvSpPr>
        <p:spPr/>
        <p:txBody>
          <a:bodyPr/>
          <a:lstStyle/>
          <a:p>
            <a:pPr marL="0" indent="0">
              <a:buNone/>
            </a:pPr>
            <a:r>
              <a:rPr lang="nl-NL" dirty="0" smtClean="0"/>
              <a:t>Voorwaardelijk sepot:</a:t>
            </a:r>
          </a:p>
          <a:p>
            <a:pPr marL="0" indent="0">
              <a:buNone/>
            </a:pPr>
            <a:endParaRPr lang="nl-NL" dirty="0" smtClean="0"/>
          </a:p>
          <a:p>
            <a:pPr marL="0" indent="0">
              <a:buNone/>
            </a:pPr>
            <a:r>
              <a:rPr lang="nl-NL" dirty="0" smtClean="0"/>
              <a:t>De officier van justitie kan voorwaarden verbinden aan een sept.</a:t>
            </a:r>
          </a:p>
          <a:p>
            <a:pPr marL="0" indent="0">
              <a:buNone/>
            </a:pPr>
            <a:endParaRPr lang="nl-NL" dirty="0"/>
          </a:p>
          <a:p>
            <a:pPr marL="0" indent="0">
              <a:buNone/>
            </a:pPr>
            <a:r>
              <a:rPr lang="nl-NL" dirty="0" smtClean="0"/>
              <a:t>De verdachte moet dan bijvoorbeeld naar hulpverleners om van zijn alcohol- of drugsverslaving af te komen.</a:t>
            </a:r>
          </a:p>
          <a:p>
            <a:pPr marL="0" indent="0">
              <a:buNone/>
            </a:pPr>
            <a:r>
              <a:rPr lang="nl-NL" dirty="0" smtClean="0"/>
              <a:t>↓</a:t>
            </a:r>
          </a:p>
          <a:p>
            <a:pPr marL="0" indent="0">
              <a:buNone/>
            </a:pPr>
            <a:r>
              <a:rPr lang="nl-NL" dirty="0" smtClean="0"/>
              <a:t>Als een verdachte zich niet houdt aan de voorwaarden van het sepot, komt de zaak alsnog voor de rechter.</a:t>
            </a:r>
            <a:endParaRPr lang="nl-NL" dirty="0"/>
          </a:p>
        </p:txBody>
      </p:sp>
    </p:spTree>
    <p:extLst>
      <p:ext uri="{BB962C8B-B14F-4D97-AF65-F5344CB8AC3E}">
        <p14:creationId xmlns:p14="http://schemas.microsoft.com/office/powerpoint/2010/main" val="23862680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strafproces, fase 4: Berechting</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smtClean="0"/>
              <a:t>Na besluit een verdachte te vervolgen:</a:t>
            </a:r>
          </a:p>
          <a:p>
            <a:pPr marL="0" indent="0">
              <a:buNone/>
            </a:pPr>
            <a:endParaRPr lang="nl-NL" dirty="0"/>
          </a:p>
          <a:p>
            <a:pPr marL="514350" indent="-514350">
              <a:buAutoNum type="arabicPeriod"/>
            </a:pPr>
            <a:r>
              <a:rPr lang="nl-NL" dirty="0" smtClean="0"/>
              <a:t>Dagvaarding</a:t>
            </a:r>
          </a:p>
          <a:p>
            <a:pPr marL="514350" indent="-514350">
              <a:buAutoNum type="arabicPeriod"/>
            </a:pPr>
            <a:r>
              <a:rPr lang="nl-NL" dirty="0" smtClean="0"/>
              <a:t>Opening rechtszaak ( controleren persoonsgegevens verdachte + de rechter geeft aan dat de verdachte niet hoeft te antwoorden op vragen.)</a:t>
            </a:r>
          </a:p>
          <a:p>
            <a:pPr marL="514350" indent="-514350">
              <a:buAutoNum type="arabicPeriod"/>
            </a:pPr>
            <a:r>
              <a:rPr lang="nl-NL" dirty="0" smtClean="0"/>
              <a:t>Aanklacht (= tenlastelegging)</a:t>
            </a:r>
          </a:p>
          <a:p>
            <a:pPr marL="514350" indent="-514350">
              <a:buAutoNum type="arabicPeriod"/>
            </a:pPr>
            <a:r>
              <a:rPr lang="nl-NL" dirty="0" smtClean="0"/>
              <a:t>Onderzoek door de rechter (proces- verbaal, getuigen, deskundigen)</a:t>
            </a:r>
          </a:p>
          <a:p>
            <a:pPr marL="514350" indent="-514350">
              <a:buAutoNum type="arabicPeriod"/>
            </a:pPr>
            <a:r>
              <a:rPr lang="nl-NL" dirty="0" smtClean="0"/>
              <a:t>Verhoor van de verdachte</a:t>
            </a:r>
          </a:p>
          <a:p>
            <a:pPr marL="514350" indent="-514350">
              <a:buAutoNum type="arabicPeriod"/>
            </a:pPr>
            <a:r>
              <a:rPr lang="nl-NL" dirty="0" smtClean="0"/>
              <a:t>Requisitoir door de OvJ (bewijsmateriaal en strafeis)</a:t>
            </a:r>
          </a:p>
          <a:p>
            <a:pPr marL="514350" indent="-514350">
              <a:buAutoNum type="arabicPeriod"/>
            </a:pPr>
            <a:r>
              <a:rPr lang="nl-NL" dirty="0" smtClean="0"/>
              <a:t>Pleidooi van de advocaat</a:t>
            </a:r>
          </a:p>
          <a:p>
            <a:pPr marL="514350" indent="-514350">
              <a:buAutoNum type="arabicPeriod"/>
            </a:pPr>
            <a:r>
              <a:rPr lang="nl-NL" dirty="0" smtClean="0"/>
              <a:t>Laatste woord van de verdachte</a:t>
            </a:r>
          </a:p>
          <a:p>
            <a:pPr marL="514350" indent="-514350">
              <a:buAutoNum type="arabicPeriod"/>
            </a:pPr>
            <a:r>
              <a:rPr lang="nl-NL" dirty="0" smtClean="0"/>
              <a:t>Vonnis</a:t>
            </a:r>
          </a:p>
          <a:p>
            <a:pPr marL="514350" indent="-514350">
              <a:buAutoNum type="arabicPeriod"/>
            </a:pPr>
            <a:endParaRPr lang="nl-NL" dirty="0"/>
          </a:p>
        </p:txBody>
      </p:sp>
    </p:spTree>
    <p:extLst>
      <p:ext uri="{BB962C8B-B14F-4D97-AF65-F5344CB8AC3E}">
        <p14:creationId xmlns:p14="http://schemas.microsoft.com/office/powerpoint/2010/main" val="3013717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strafproces, fase 5: Hoger beroep</a:t>
            </a:r>
            <a:endParaRPr lang="nl-NL" dirty="0"/>
          </a:p>
        </p:txBody>
      </p:sp>
      <p:sp>
        <p:nvSpPr>
          <p:cNvPr id="3" name="Tijdelijke aanduiding voor inhoud 2"/>
          <p:cNvSpPr>
            <a:spLocks noGrp="1"/>
          </p:cNvSpPr>
          <p:nvPr>
            <p:ph idx="1"/>
          </p:nvPr>
        </p:nvSpPr>
        <p:spPr/>
        <p:txBody>
          <a:bodyPr/>
          <a:lstStyle/>
          <a:p>
            <a:pPr marL="0" indent="0">
              <a:buNone/>
            </a:pPr>
            <a:endParaRPr lang="nl-NL" dirty="0" smtClean="0"/>
          </a:p>
          <a:p>
            <a:pPr marL="0" indent="0">
              <a:buNone/>
            </a:pPr>
            <a:r>
              <a:rPr lang="nl-NL" dirty="0" smtClean="0"/>
              <a:t>“Na het vonnis van de rechtbank is ‘hoger beroep’ mogelijk bij het gerechtshof”.</a:t>
            </a:r>
          </a:p>
          <a:p>
            <a:pPr marL="0" indent="0">
              <a:buNone/>
            </a:pPr>
            <a:endParaRPr lang="nl-NL" dirty="0"/>
          </a:p>
          <a:p>
            <a:pPr marL="0" indent="0">
              <a:buNone/>
            </a:pPr>
            <a:r>
              <a:rPr lang="nl-NL" dirty="0" smtClean="0"/>
              <a:t>Zowel de OvJ als de verdachte/ veroordeelde kan besluiten in hoger beroep te gaan.</a:t>
            </a:r>
          </a:p>
        </p:txBody>
      </p:sp>
    </p:spTree>
    <p:extLst>
      <p:ext uri="{BB962C8B-B14F-4D97-AF65-F5344CB8AC3E}">
        <p14:creationId xmlns:p14="http://schemas.microsoft.com/office/powerpoint/2010/main" val="23430776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Redenen om in hoger beroep te gaan:</a:t>
            </a:r>
            <a:endParaRPr lang="nl-NL" dirty="0"/>
          </a:p>
        </p:txBody>
      </p:sp>
      <p:sp>
        <p:nvSpPr>
          <p:cNvPr id="3" name="Tijdelijke aanduiding voor inhoud 2"/>
          <p:cNvSpPr>
            <a:spLocks noGrp="1"/>
          </p:cNvSpPr>
          <p:nvPr>
            <p:ph idx="1"/>
          </p:nvPr>
        </p:nvSpPr>
        <p:spPr/>
        <p:txBody>
          <a:bodyPr/>
          <a:lstStyle/>
          <a:p>
            <a:pPr marL="0" indent="0">
              <a:buNone/>
            </a:pPr>
            <a:r>
              <a:rPr lang="nl-NL" dirty="0" smtClean="0"/>
              <a:t>Vanuit de OvJ:</a:t>
            </a:r>
          </a:p>
          <a:p>
            <a:pPr>
              <a:buFontTx/>
              <a:buChar char="-"/>
            </a:pPr>
            <a:r>
              <a:rPr lang="nl-NL" dirty="0" smtClean="0"/>
              <a:t>Verdachte die is vrijgesproken door de rechtbank alsnog te laten veroordelen door het gerechtshof;</a:t>
            </a:r>
          </a:p>
          <a:p>
            <a:pPr>
              <a:buFontTx/>
              <a:buChar char="-"/>
            </a:pPr>
            <a:r>
              <a:rPr lang="nl-NL" dirty="0" smtClean="0"/>
              <a:t>Hogere strafoplegging voor de verdachte/ veroordeelde.</a:t>
            </a:r>
          </a:p>
          <a:p>
            <a:pPr marL="0" indent="0">
              <a:buNone/>
            </a:pPr>
            <a:endParaRPr lang="nl-NL" dirty="0" smtClean="0"/>
          </a:p>
          <a:p>
            <a:pPr marL="0" indent="0">
              <a:buNone/>
            </a:pPr>
            <a:r>
              <a:rPr lang="nl-NL" dirty="0" smtClean="0"/>
              <a:t>Vanuit de verdachte/ veroordeelde:</a:t>
            </a:r>
          </a:p>
          <a:p>
            <a:pPr>
              <a:buFontTx/>
              <a:buChar char="-"/>
            </a:pPr>
            <a:r>
              <a:rPr lang="nl-NL" dirty="0" smtClean="0"/>
              <a:t>Vrijspraak (behouden)</a:t>
            </a:r>
          </a:p>
          <a:p>
            <a:pPr>
              <a:buFontTx/>
              <a:buChar char="-"/>
            </a:pPr>
            <a:r>
              <a:rPr lang="nl-NL" dirty="0" smtClean="0"/>
              <a:t>Lagere strafoplegging</a:t>
            </a:r>
            <a:endParaRPr lang="nl-NL" dirty="0"/>
          </a:p>
        </p:txBody>
      </p:sp>
    </p:spTree>
    <p:extLst>
      <p:ext uri="{BB962C8B-B14F-4D97-AF65-F5344CB8AC3E}">
        <p14:creationId xmlns:p14="http://schemas.microsoft.com/office/powerpoint/2010/main" val="3707169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strafproces, fase 6: </a:t>
            </a:r>
            <a:br>
              <a:rPr lang="nl-NL" dirty="0" smtClean="0"/>
            </a:br>
            <a:r>
              <a:rPr lang="nl-NL" dirty="0" smtClean="0"/>
              <a:t>Uitvoering opgelegde straf</a:t>
            </a:r>
            <a:endParaRPr lang="nl-NL" dirty="0"/>
          </a:p>
        </p:txBody>
      </p:sp>
      <p:sp>
        <p:nvSpPr>
          <p:cNvPr id="3" name="Tijdelijke aanduiding voor inhoud 2"/>
          <p:cNvSpPr>
            <a:spLocks noGrp="1"/>
          </p:cNvSpPr>
          <p:nvPr>
            <p:ph idx="1"/>
          </p:nvPr>
        </p:nvSpPr>
        <p:spPr/>
        <p:txBody>
          <a:bodyPr/>
          <a:lstStyle/>
          <a:p>
            <a:pPr marL="0" indent="0">
              <a:buNone/>
            </a:pPr>
            <a:r>
              <a:rPr lang="nl-NL" dirty="0" smtClean="0"/>
              <a:t>Een opgelegde straf wordt uitgevoerd door de ‘Uitvoerende macht’, </a:t>
            </a:r>
          </a:p>
          <a:p>
            <a:pPr marL="0" indent="0">
              <a:buNone/>
            </a:pPr>
            <a:r>
              <a:rPr lang="nl-NL" dirty="0" smtClean="0"/>
              <a:t>in dit geval het Ministerie van Veiligheid en Justitie en de Dienst Justitiële Inrichtingen.</a:t>
            </a:r>
          </a:p>
          <a:p>
            <a:pPr marL="0" indent="0">
              <a:buNone/>
            </a:pPr>
            <a:endParaRPr lang="nl-NL" dirty="0"/>
          </a:p>
          <a:p>
            <a:pPr marL="0" indent="0">
              <a:buNone/>
            </a:pPr>
            <a:r>
              <a:rPr lang="nl-NL" dirty="0" smtClean="0"/>
              <a:t>Recht van een gevangene:</a:t>
            </a:r>
          </a:p>
          <a:p>
            <a:pPr>
              <a:buFontTx/>
              <a:buChar char="-"/>
            </a:pPr>
            <a:r>
              <a:rPr lang="nl-NL" dirty="0" smtClean="0"/>
              <a:t>Recht op voeding, bezoek en ontspanning;</a:t>
            </a:r>
          </a:p>
          <a:p>
            <a:pPr>
              <a:buFontTx/>
              <a:buChar char="-"/>
            </a:pPr>
            <a:r>
              <a:rPr lang="nl-NL" dirty="0" smtClean="0"/>
              <a:t>(in principe) Recht op voorwaardelijke invrijheidstelling;</a:t>
            </a:r>
          </a:p>
          <a:p>
            <a:pPr>
              <a:buFontTx/>
              <a:buChar char="-"/>
            </a:pPr>
            <a:r>
              <a:rPr lang="nl-NL" dirty="0" smtClean="0"/>
              <a:t>Recht op ondersteuning door de reclassering,</a:t>
            </a:r>
            <a:endParaRPr lang="nl-NL" dirty="0"/>
          </a:p>
        </p:txBody>
      </p:sp>
    </p:spTree>
    <p:extLst>
      <p:ext uri="{BB962C8B-B14F-4D97-AF65-F5344CB8AC3E}">
        <p14:creationId xmlns:p14="http://schemas.microsoft.com/office/powerpoint/2010/main" val="33874089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6.3: Veiligheid, vrijheid</a:t>
            </a:r>
            <a:endParaRPr lang="nl-NL" dirty="0"/>
          </a:p>
        </p:txBody>
      </p:sp>
      <p:sp>
        <p:nvSpPr>
          <p:cNvPr id="3" name="Tijdelijke aanduiding voor inhoud 2"/>
          <p:cNvSpPr>
            <a:spLocks noGrp="1"/>
          </p:cNvSpPr>
          <p:nvPr>
            <p:ph idx="1"/>
          </p:nvPr>
        </p:nvSpPr>
        <p:spPr/>
        <p:txBody>
          <a:bodyPr/>
          <a:lstStyle/>
          <a:p>
            <a:pPr marL="0" indent="0">
              <a:buNone/>
            </a:pPr>
            <a:r>
              <a:rPr lang="nl-NL" dirty="0" smtClean="0"/>
              <a:t>Het is zeer belangrijk voortdurend de vinger aan de pols te houden bij ontwikkelingen die grondrechten van burgers kunnen aantasten. Zowel bij opsporing als vervolging.</a:t>
            </a:r>
          </a:p>
          <a:p>
            <a:pPr marL="0" indent="0">
              <a:buNone/>
            </a:pPr>
            <a:endParaRPr lang="nl-NL" dirty="0"/>
          </a:p>
          <a:p>
            <a:pPr marL="0" indent="0">
              <a:buNone/>
            </a:pPr>
            <a:r>
              <a:rPr lang="nl-NL" dirty="0" smtClean="0"/>
              <a:t>De professionalisering van de misdaad en de terroristische dreiging hebben geleid tot uitbreiding van de opsporingsbevoegdheden. </a:t>
            </a:r>
          </a:p>
          <a:p>
            <a:pPr marL="0" indent="0">
              <a:buNone/>
            </a:pPr>
            <a:endParaRPr lang="nl-NL" dirty="0"/>
          </a:p>
          <a:p>
            <a:pPr marL="0" indent="0">
              <a:buNone/>
            </a:pPr>
            <a:r>
              <a:rPr lang="nl-NL" dirty="0" smtClean="0"/>
              <a:t>Vraag:</a:t>
            </a:r>
          </a:p>
          <a:p>
            <a:pPr marL="0" indent="0">
              <a:buNone/>
            </a:pPr>
            <a:r>
              <a:rPr lang="nl-NL" dirty="0" smtClean="0"/>
              <a:t>Heeft de overheid hiermee niet te veel macht gekregen?</a:t>
            </a:r>
          </a:p>
          <a:p>
            <a:pPr marL="0" indent="0">
              <a:buNone/>
            </a:pPr>
            <a:endParaRPr lang="nl-NL" dirty="0"/>
          </a:p>
          <a:p>
            <a:pPr marL="0" indent="0">
              <a:buNone/>
            </a:pPr>
            <a:endParaRPr lang="nl-NL" dirty="0" smtClean="0"/>
          </a:p>
          <a:p>
            <a:pPr marL="0" indent="0">
              <a:buNone/>
            </a:pPr>
            <a:endParaRPr lang="nl-NL" dirty="0"/>
          </a:p>
          <a:p>
            <a:pPr marL="0" indent="0">
              <a:buNone/>
            </a:pPr>
            <a:endParaRPr lang="nl-NL" dirty="0"/>
          </a:p>
        </p:txBody>
      </p:sp>
    </p:spTree>
    <p:extLst>
      <p:ext uri="{BB962C8B-B14F-4D97-AF65-F5344CB8AC3E}">
        <p14:creationId xmlns:p14="http://schemas.microsoft.com/office/powerpoint/2010/main" val="8902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6.1: De rechtsstaat en het strafrecht</a:t>
            </a:r>
            <a:endParaRPr lang="nl-NL" dirty="0"/>
          </a:p>
        </p:txBody>
      </p:sp>
      <p:sp>
        <p:nvSpPr>
          <p:cNvPr id="3" name="Tijdelijke aanduiding voor inhoud 2"/>
          <p:cNvSpPr>
            <a:spLocks noGrp="1"/>
          </p:cNvSpPr>
          <p:nvPr>
            <p:ph idx="1"/>
          </p:nvPr>
        </p:nvSpPr>
        <p:spPr/>
        <p:txBody>
          <a:bodyPr/>
          <a:lstStyle/>
          <a:p>
            <a:pPr marL="0" indent="0">
              <a:buNone/>
            </a:pPr>
            <a:r>
              <a:rPr lang="nl-NL" dirty="0" smtClean="0"/>
              <a:t>Om te voorkomen dat grondrechten geschonden worden, gelden de volgende regels:</a:t>
            </a:r>
          </a:p>
          <a:p>
            <a:pPr marL="0" indent="0">
              <a:buNone/>
            </a:pPr>
            <a:endParaRPr lang="nl-NL" dirty="0"/>
          </a:p>
          <a:p>
            <a:pPr>
              <a:buFontTx/>
              <a:buChar char="-"/>
            </a:pPr>
            <a:r>
              <a:rPr lang="nl-NL" dirty="0" smtClean="0"/>
              <a:t>Iedereen heeft recht op een eerlijk proces;</a:t>
            </a:r>
          </a:p>
          <a:p>
            <a:pPr>
              <a:buFontTx/>
              <a:buChar char="-"/>
            </a:pPr>
            <a:r>
              <a:rPr lang="nl-NL" dirty="0" smtClean="0"/>
              <a:t>Het onschuldvermoeden (ook wel: de onschuldpresumptie)</a:t>
            </a:r>
          </a:p>
          <a:p>
            <a:pPr>
              <a:buFontTx/>
              <a:buChar char="-"/>
            </a:pPr>
            <a:r>
              <a:rPr lang="nl-NL" dirty="0" smtClean="0"/>
              <a:t>Er bestaan wettelijke regels voor de behandeling van verdachten (deze regels staan in het strafprocesrecht)</a:t>
            </a:r>
          </a:p>
          <a:p>
            <a:pPr>
              <a:buFontTx/>
              <a:buChar char="-"/>
            </a:pPr>
            <a:r>
              <a:rPr lang="nl-NL" dirty="0" smtClean="0"/>
              <a:t>Iedereen heeft recht op een advocaat.</a:t>
            </a:r>
            <a:endParaRPr lang="nl-NL" dirty="0"/>
          </a:p>
        </p:txBody>
      </p:sp>
    </p:spTree>
    <p:extLst>
      <p:ext uri="{BB962C8B-B14F-4D97-AF65-F5344CB8AC3E}">
        <p14:creationId xmlns:p14="http://schemas.microsoft.com/office/powerpoint/2010/main" val="17932844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Enkele voorbeelden van misdaad versus wetgeving</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Georganiseerde misdaad: de Wet bijzondere opsporingsbevoegdheden en het wetsvoorstel </a:t>
            </a:r>
          </a:p>
          <a:p>
            <a:pPr marL="0" indent="0">
              <a:buNone/>
            </a:pPr>
            <a:r>
              <a:rPr lang="nl-NL" dirty="0"/>
              <a:t> </a:t>
            </a:r>
            <a:r>
              <a:rPr lang="nl-NL" dirty="0" smtClean="0"/>
              <a:t>  Computercriminaliteit 111</a:t>
            </a:r>
          </a:p>
          <a:p>
            <a:r>
              <a:rPr lang="nl-NL" dirty="0" smtClean="0"/>
              <a:t>Terrorisme: Wet opsporing terroristische misdrijven</a:t>
            </a:r>
          </a:p>
          <a:p>
            <a:endParaRPr lang="nl-NL" dirty="0"/>
          </a:p>
        </p:txBody>
      </p:sp>
    </p:spTree>
    <p:extLst>
      <p:ext uri="{BB962C8B-B14F-4D97-AF65-F5344CB8AC3E}">
        <p14:creationId xmlns:p14="http://schemas.microsoft.com/office/powerpoint/2010/main" val="1605798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Uitbreiding vervolgingsbevoegdheden</a:t>
            </a:r>
            <a:endParaRPr lang="nl-NL" dirty="0"/>
          </a:p>
        </p:txBody>
      </p:sp>
      <p:sp>
        <p:nvSpPr>
          <p:cNvPr id="3" name="Tijdelijke aanduiding voor inhoud 2"/>
          <p:cNvSpPr>
            <a:spLocks noGrp="1"/>
          </p:cNvSpPr>
          <p:nvPr>
            <p:ph idx="1"/>
          </p:nvPr>
        </p:nvSpPr>
        <p:spPr/>
        <p:txBody>
          <a:bodyPr>
            <a:normAutofit fontScale="92500"/>
          </a:bodyPr>
          <a:lstStyle/>
          <a:p>
            <a:pPr marL="0" indent="0">
              <a:buNone/>
            </a:pPr>
            <a:r>
              <a:rPr lang="nl-NL" dirty="0" smtClean="0"/>
              <a:t>Uitbreiding bevoegdheden politie en justitie staan op gespannen voet met grondrechten van burgers:</a:t>
            </a:r>
          </a:p>
          <a:p>
            <a:pPr marL="0" indent="0">
              <a:buNone/>
            </a:pPr>
            <a:endParaRPr lang="nl-NL" dirty="0" smtClean="0"/>
          </a:p>
          <a:p>
            <a:r>
              <a:rPr lang="nl-NL" dirty="0" smtClean="0"/>
              <a:t>De AIVD en de Wet afgeschermde getuigen (met anonieme getuigenverklaringen in rechtszaken)</a:t>
            </a:r>
          </a:p>
          <a:p>
            <a:r>
              <a:rPr lang="nl-NL" dirty="0" smtClean="0"/>
              <a:t>Het OM gebruikt steeds vaker de strafbeschikking. (verlaagt de werkdruk van rechters, burgers zijn dan echter minder goed beschermd tegen de overheid omdat het OM nu burgers niet vervolgt maar bestraft.</a:t>
            </a:r>
          </a:p>
          <a:p>
            <a:r>
              <a:rPr lang="nl-NL" dirty="0" smtClean="0"/>
              <a:t>Nationale terroristenlijst (ook op de lijst wanneer je nog niet door een rechter bent veroordeeld en toch te maken krijgt met </a:t>
            </a:r>
            <a:r>
              <a:rPr lang="nl-NL" smtClean="0"/>
              <a:t>allerlei sancties)</a:t>
            </a:r>
            <a:endParaRPr lang="nl-NL" dirty="0"/>
          </a:p>
        </p:txBody>
      </p:sp>
    </p:spTree>
    <p:extLst>
      <p:ext uri="{BB962C8B-B14F-4D97-AF65-F5344CB8AC3E}">
        <p14:creationId xmlns:p14="http://schemas.microsoft.com/office/powerpoint/2010/main" val="1745015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Legaliteitsbeginsel en strafrecht</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dirty="0" smtClean="0"/>
              <a:t>Het legaliteitsbeginsel zorgt ervoor dat er grenzen zijn aan wat de overheid aan bevoegdheden heeft en wat zij binnen die bevoegdheden doen. </a:t>
            </a:r>
          </a:p>
          <a:p>
            <a:pPr marL="0" indent="0">
              <a:buNone/>
            </a:pPr>
            <a:r>
              <a:rPr lang="nl-NL" dirty="0" smtClean="0"/>
              <a:t>Dit zie je terug in de volgende regels:</a:t>
            </a:r>
          </a:p>
          <a:p>
            <a:pPr>
              <a:buFontTx/>
              <a:buChar char="-"/>
            </a:pPr>
            <a:r>
              <a:rPr lang="nl-NL" dirty="0" smtClean="0"/>
              <a:t>strafbaarheidsbeginsel;</a:t>
            </a:r>
          </a:p>
          <a:p>
            <a:pPr>
              <a:buFontTx/>
              <a:buChar char="-"/>
            </a:pPr>
            <a:r>
              <a:rPr lang="nl-NL" dirty="0" smtClean="0"/>
              <a:t>Een strafbepaling moet duidelijk omschreven zijn;</a:t>
            </a:r>
          </a:p>
          <a:p>
            <a:pPr>
              <a:buFontTx/>
              <a:buChar char="-"/>
            </a:pPr>
            <a:r>
              <a:rPr lang="nl-NL" dirty="0" smtClean="0"/>
              <a:t>De ne bis in idem- regel;</a:t>
            </a:r>
          </a:p>
          <a:p>
            <a:pPr>
              <a:buFontTx/>
              <a:buChar char="-"/>
            </a:pPr>
            <a:r>
              <a:rPr lang="nl-NL" dirty="0" smtClean="0"/>
              <a:t>Per delict is er een wettelijke maximumstraf;</a:t>
            </a:r>
          </a:p>
          <a:p>
            <a:pPr>
              <a:buFontTx/>
              <a:buChar char="-"/>
            </a:pPr>
            <a:r>
              <a:rPr lang="nl-NL" dirty="0" smtClean="0"/>
              <a:t>Straffen van de dader is uitgesloten als de dader niet schuldig bevonden kan worden door bv. Noodweer, overmacht etc.</a:t>
            </a:r>
          </a:p>
          <a:p>
            <a:pPr>
              <a:buFontTx/>
              <a:buChar char="-"/>
            </a:pPr>
            <a:r>
              <a:rPr lang="nl-NL" dirty="0" smtClean="0"/>
              <a:t>Er geldt een verjaringstermijn. (niet meer voor moord, verkrachting en mensensokkel)</a:t>
            </a:r>
            <a:endParaRPr lang="nl-NL" dirty="0"/>
          </a:p>
        </p:txBody>
      </p:sp>
    </p:spTree>
    <p:extLst>
      <p:ext uri="{BB962C8B-B14F-4D97-AF65-F5344CB8AC3E}">
        <p14:creationId xmlns:p14="http://schemas.microsoft.com/office/powerpoint/2010/main" val="2649779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nl-NL" sz="2800" b="1">
                <a:latin typeface="Times New Roman" pitchFamily="18" charset="0"/>
              </a:rPr>
              <a:t>Verschillen tussen overtredingen en misdrijven</a:t>
            </a:r>
          </a:p>
        </p:txBody>
      </p:sp>
      <p:graphicFrame>
        <p:nvGraphicFramePr>
          <p:cNvPr id="4195" name="Group 99"/>
          <p:cNvGraphicFramePr>
            <a:graphicFrameLocks noGrp="1"/>
          </p:cNvGraphicFramePr>
          <p:nvPr>
            <p:ph idx="1"/>
            <p:extLst>
              <p:ext uri="{D42A27DB-BD31-4B8C-83A1-F6EECF244321}">
                <p14:modId xmlns:p14="http://schemas.microsoft.com/office/powerpoint/2010/main" val="1132791107"/>
              </p:ext>
            </p:extLst>
          </p:nvPr>
        </p:nvGraphicFramePr>
        <p:xfrm>
          <a:off x="0" y="1600200"/>
          <a:ext cx="12192000" cy="5257800"/>
        </p:xfrm>
        <a:graphic>
          <a:graphicData uri="http://schemas.openxmlformats.org/drawingml/2006/table">
            <a:tbl>
              <a:tblPr/>
              <a:tblGrid>
                <a:gridCol w="4064000">
                  <a:extLst>
                    <a:ext uri="{9D8B030D-6E8A-4147-A177-3AD203B41FA5}">
                      <a16:colId xmlns:a16="http://schemas.microsoft.com/office/drawing/2014/main" val="20000"/>
                    </a:ext>
                  </a:extLst>
                </a:gridCol>
                <a:gridCol w="4176888">
                  <a:extLst>
                    <a:ext uri="{9D8B030D-6E8A-4147-A177-3AD203B41FA5}">
                      <a16:colId xmlns:a16="http://schemas.microsoft.com/office/drawing/2014/main" val="20001"/>
                    </a:ext>
                  </a:extLst>
                </a:gridCol>
                <a:gridCol w="3951112">
                  <a:extLst>
                    <a:ext uri="{9D8B030D-6E8A-4147-A177-3AD203B41FA5}">
                      <a16:colId xmlns:a16="http://schemas.microsoft.com/office/drawing/2014/main" val="20002"/>
                    </a:ext>
                  </a:extLst>
                </a:gridCol>
              </a:tblGrid>
              <a:tr h="88705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nl-NL" sz="1200" b="0" i="0" u="none" strike="noStrike" cap="none" normalizeH="0" baseline="0" smtClean="0">
                          <a:ln>
                            <a:noFill/>
                          </a:ln>
                          <a:solidFill>
                            <a:schemeClr val="tx1"/>
                          </a:solidFill>
                          <a:effectLst/>
                          <a:latin typeface="Times New Roman" pitchFamily="18" charset="0"/>
                          <a:cs typeface="Times New Roman" pitchFamily="18" charset="0"/>
                        </a:rPr>
                        <a:t>Misdrijf</a:t>
                      </a:r>
                      <a:endParaRPr kumimoji="0" lang="nl-NL"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nl-NL" sz="1200" b="0" i="0" u="none" strike="noStrike" cap="none" normalizeH="0" baseline="0" smtClean="0">
                          <a:ln>
                            <a:noFill/>
                          </a:ln>
                          <a:solidFill>
                            <a:schemeClr val="tx1"/>
                          </a:solidFill>
                          <a:effectLst/>
                          <a:latin typeface="Times New Roman" pitchFamily="18" charset="0"/>
                          <a:cs typeface="Times New Roman" pitchFamily="18" charset="0"/>
                        </a:rPr>
                        <a:t>Overtreding</a:t>
                      </a:r>
                      <a:endParaRPr kumimoji="0" lang="nl-NL"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8009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smtClean="0">
                          <a:ln>
                            <a:noFill/>
                          </a:ln>
                          <a:solidFill>
                            <a:schemeClr val="tx1"/>
                          </a:solidFill>
                          <a:effectLst/>
                          <a:latin typeface="Times New Roman" pitchFamily="18" charset="0"/>
                          <a:cs typeface="Times New Roman" pitchFamily="18" charset="0"/>
                        </a:rPr>
                        <a:t>Zwaarte van het strafbare feit</a:t>
                      </a:r>
                      <a:endParaRPr kumimoji="0" lang="nl-NL"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smtClean="0">
                          <a:ln>
                            <a:noFill/>
                          </a:ln>
                          <a:solidFill>
                            <a:schemeClr val="tx1"/>
                          </a:solidFill>
                          <a:effectLst/>
                          <a:latin typeface="Times New Roman" pitchFamily="18" charset="0"/>
                          <a:cs typeface="Times New Roman" pitchFamily="18" charset="0"/>
                        </a:rPr>
                        <a:t>zwaar</a:t>
                      </a:r>
                      <a:endParaRPr kumimoji="0" lang="nl-NL"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smtClean="0">
                          <a:ln>
                            <a:noFill/>
                          </a:ln>
                          <a:solidFill>
                            <a:schemeClr val="tx1"/>
                          </a:solidFill>
                          <a:effectLst/>
                          <a:latin typeface="Times New Roman" pitchFamily="18" charset="0"/>
                          <a:cs typeface="Times New Roman" pitchFamily="18" charset="0"/>
                        </a:rPr>
                        <a:t>Minder zwaar</a:t>
                      </a:r>
                      <a:endParaRPr kumimoji="0" lang="nl-NL"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917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smtClean="0">
                          <a:ln>
                            <a:noFill/>
                          </a:ln>
                          <a:solidFill>
                            <a:schemeClr val="tx1"/>
                          </a:solidFill>
                          <a:effectLst/>
                          <a:latin typeface="Times New Roman" pitchFamily="18" charset="0"/>
                          <a:cs typeface="Times New Roman" pitchFamily="18" charset="0"/>
                        </a:rPr>
                        <a:t>Berechting door</a:t>
                      </a:r>
                      <a:endParaRPr kumimoji="0" lang="nl-NL"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dirty="0" smtClean="0">
                          <a:ln>
                            <a:noFill/>
                          </a:ln>
                          <a:solidFill>
                            <a:schemeClr val="tx1"/>
                          </a:solidFill>
                          <a:effectLst/>
                          <a:latin typeface="Times New Roman" pitchFamily="18" charset="0"/>
                          <a:cs typeface="Times New Roman" pitchFamily="18" charset="0"/>
                        </a:rPr>
                        <a:t>Politierechter of meervoudige kamer</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dirty="0" smtClean="0">
                          <a:ln>
                            <a:noFill/>
                          </a:ln>
                          <a:solidFill>
                            <a:schemeClr val="tx1"/>
                          </a:solidFill>
                          <a:effectLst/>
                          <a:latin typeface="Times New Roman" pitchFamily="18" charset="0"/>
                          <a:cs typeface="Times New Roman" pitchFamily="18" charset="0"/>
                        </a:rPr>
                        <a:t> van de </a:t>
                      </a:r>
                      <a:r>
                        <a:rPr kumimoji="0" lang="nl-NL" sz="1400" b="0" i="0" u="none" strike="noStrike" cap="none" normalizeH="0" baseline="0" dirty="0" err="1" smtClean="0">
                          <a:ln>
                            <a:noFill/>
                          </a:ln>
                          <a:solidFill>
                            <a:schemeClr val="tx1"/>
                          </a:solidFill>
                          <a:effectLst/>
                          <a:latin typeface="Times New Roman" pitchFamily="18" charset="0"/>
                          <a:cs typeface="Times New Roman" pitchFamily="18" charset="0"/>
                        </a:rPr>
                        <a:t>rb</a:t>
                      </a:r>
                      <a:endParaRPr kumimoji="0" lang="nl-NL"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dirty="0" smtClean="0">
                          <a:ln>
                            <a:noFill/>
                          </a:ln>
                          <a:solidFill>
                            <a:schemeClr val="tx1"/>
                          </a:solidFill>
                          <a:effectLst/>
                          <a:latin typeface="Times New Roman" pitchFamily="18" charset="0"/>
                          <a:cs typeface="Times New Roman" pitchFamily="18" charset="0"/>
                        </a:rPr>
                        <a:t>Kantonrechter</a:t>
                      </a:r>
                      <a:endParaRPr kumimoji="0" lang="nl-NL"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8009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dirty="0" smtClean="0">
                          <a:ln>
                            <a:noFill/>
                          </a:ln>
                          <a:solidFill>
                            <a:schemeClr val="tx1"/>
                          </a:solidFill>
                          <a:effectLst/>
                          <a:latin typeface="Times New Roman" pitchFamily="18" charset="0"/>
                          <a:cs typeface="Times New Roman" pitchFamily="18" charset="0"/>
                        </a:rPr>
                        <a:t>Maximum straf</a:t>
                      </a:r>
                      <a:endParaRPr kumimoji="0" lang="nl-NL"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dirty="0" smtClean="0">
                          <a:ln>
                            <a:noFill/>
                          </a:ln>
                          <a:solidFill>
                            <a:schemeClr val="tx1"/>
                          </a:solidFill>
                          <a:effectLst/>
                          <a:latin typeface="Times New Roman" pitchFamily="18" charset="0"/>
                          <a:cs typeface="Times New Roman" pitchFamily="18" charset="0"/>
                        </a:rPr>
                        <a:t>Dertig jaar gevangenisstraf-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nl-NL" sz="1400" b="0" i="0" u="none" strike="noStrike" cap="none" normalizeH="0" baseline="0" dirty="0" smtClean="0">
                          <a:ln>
                            <a:noFill/>
                          </a:ln>
                          <a:solidFill>
                            <a:schemeClr val="tx1"/>
                          </a:solidFill>
                          <a:effectLst/>
                          <a:latin typeface="Times New Roman" pitchFamily="18" charset="0"/>
                          <a:cs typeface="Times New Roman" pitchFamily="18" charset="0"/>
                        </a:rPr>
                        <a:t>Levenslang</a:t>
                      </a:r>
                      <a:endParaRPr kumimoji="0" lang="nl-NL"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dirty="0" smtClean="0">
                          <a:ln>
                            <a:noFill/>
                          </a:ln>
                          <a:solidFill>
                            <a:schemeClr val="tx1"/>
                          </a:solidFill>
                          <a:effectLst/>
                          <a:latin typeface="Times New Roman" pitchFamily="18" charset="0"/>
                          <a:cs typeface="Times New Roman" pitchFamily="18" charset="0"/>
                        </a:rPr>
                        <a:t>Max. een jaar gevangenisstraf</a:t>
                      </a:r>
                      <a:endParaRPr kumimoji="0" lang="nl-NL"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71878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dirty="0" smtClean="0">
                          <a:ln>
                            <a:noFill/>
                          </a:ln>
                          <a:solidFill>
                            <a:schemeClr val="tx1"/>
                          </a:solidFill>
                          <a:effectLst/>
                          <a:latin typeface="Times New Roman" pitchFamily="18" charset="0"/>
                          <a:cs typeface="Times New Roman" pitchFamily="18" charset="0"/>
                        </a:rPr>
                        <a:t>Vermelding strafblad/ justitiële documentatie </a:t>
                      </a:r>
                      <a:endParaRPr kumimoji="0" lang="nl-NL"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dirty="0" smtClean="0">
                          <a:ln>
                            <a:noFill/>
                          </a:ln>
                          <a:solidFill>
                            <a:schemeClr val="tx1"/>
                          </a:solidFill>
                          <a:effectLst/>
                          <a:latin typeface="Times New Roman" pitchFamily="18" charset="0"/>
                          <a:cs typeface="Times New Roman" pitchFamily="18" charset="0"/>
                        </a:rPr>
                        <a:t>Bij verdenking en na veroordeling</a:t>
                      </a: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nl-NL"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dirty="0" smtClean="0">
                          <a:ln>
                            <a:noFill/>
                          </a:ln>
                          <a:solidFill>
                            <a:schemeClr val="tx1"/>
                          </a:solidFill>
                          <a:effectLst/>
                          <a:latin typeface="Times New Roman" pitchFamily="18" charset="0"/>
                          <a:cs typeface="Times New Roman" pitchFamily="18" charset="0"/>
                        </a:rPr>
                        <a:t>Blijven langer geregistreerd dan overtredingen</a:t>
                      </a:r>
                      <a:endParaRPr kumimoji="0" lang="nl-NL"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dirty="0" smtClean="0">
                          <a:ln>
                            <a:noFill/>
                          </a:ln>
                          <a:solidFill>
                            <a:schemeClr val="tx1"/>
                          </a:solidFill>
                          <a:effectLst/>
                          <a:latin typeface="Times New Roman" pitchFamily="18" charset="0"/>
                          <a:cs typeface="Times New Roman" pitchFamily="18" charset="0"/>
                        </a:rPr>
                        <a:t>Alleen na veroordeling tot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dirty="0" smtClean="0">
                          <a:ln>
                            <a:noFill/>
                          </a:ln>
                          <a:solidFill>
                            <a:schemeClr val="tx1"/>
                          </a:solidFill>
                          <a:effectLst/>
                          <a:latin typeface="Times New Roman" pitchFamily="18" charset="0"/>
                          <a:cs typeface="Times New Roman" pitchFamily="18" charset="0"/>
                        </a:rPr>
                        <a:t>een vrijheidsstraf/ taakstraf of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dirty="0" smtClean="0">
                          <a:ln>
                            <a:noFill/>
                          </a:ln>
                          <a:solidFill>
                            <a:schemeClr val="tx1"/>
                          </a:solidFill>
                          <a:effectLst/>
                          <a:latin typeface="Times New Roman" pitchFamily="18" charset="0"/>
                          <a:cs typeface="Times New Roman" pitchFamily="18" charset="0"/>
                        </a:rPr>
                        <a:t>een voorwaardelijke straf of een</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nl-NL" sz="1400" b="0" i="0" u="none" strike="noStrike" cap="none" normalizeH="0" baseline="0" dirty="0" smtClean="0">
                          <a:ln>
                            <a:noFill/>
                          </a:ln>
                          <a:solidFill>
                            <a:schemeClr val="tx1"/>
                          </a:solidFill>
                          <a:effectLst/>
                          <a:latin typeface="Times New Roman" pitchFamily="18" charset="0"/>
                          <a:cs typeface="Times New Roman" pitchFamily="18" charset="0"/>
                        </a:rPr>
                        <a:t> boete van min. 100 euro</a:t>
                      </a:r>
                      <a:endParaRPr kumimoji="0" lang="nl-NL"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11883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6.2: Het strafproces</a:t>
            </a:r>
            <a:endParaRPr lang="nl-NL" dirty="0"/>
          </a:p>
        </p:txBody>
      </p:sp>
      <p:sp>
        <p:nvSpPr>
          <p:cNvPr id="3" name="Tijdelijke aanduiding voor inhoud 2"/>
          <p:cNvSpPr>
            <a:spLocks noGrp="1"/>
          </p:cNvSpPr>
          <p:nvPr>
            <p:ph idx="1"/>
          </p:nvPr>
        </p:nvSpPr>
        <p:spPr/>
        <p:txBody>
          <a:bodyPr/>
          <a:lstStyle/>
          <a:p>
            <a:pPr marL="0" indent="0">
              <a:buNone/>
            </a:pPr>
            <a:r>
              <a:rPr lang="nl-NL" dirty="0" smtClean="0"/>
              <a:t>Zes fasen na ontdekking van een misdrijf:</a:t>
            </a:r>
          </a:p>
          <a:p>
            <a:pPr marL="0" indent="0">
              <a:buNone/>
            </a:pPr>
            <a:endParaRPr lang="nl-NL" dirty="0"/>
          </a:p>
          <a:p>
            <a:pPr marL="514350" indent="-514350">
              <a:buAutoNum type="arabicPeriod"/>
            </a:pPr>
            <a:r>
              <a:rPr lang="nl-NL" dirty="0" smtClean="0"/>
              <a:t>Aanhouding</a:t>
            </a:r>
          </a:p>
          <a:p>
            <a:pPr marL="514350" indent="-514350">
              <a:buAutoNum type="arabicPeriod"/>
            </a:pPr>
            <a:r>
              <a:rPr lang="nl-NL" dirty="0" smtClean="0"/>
              <a:t>Opsporing (o.l.v. de officier van justitie)</a:t>
            </a:r>
          </a:p>
          <a:p>
            <a:pPr marL="514350" indent="-514350">
              <a:buAutoNum type="arabicPeriod"/>
            </a:pPr>
            <a:r>
              <a:rPr lang="nl-NL" dirty="0" smtClean="0"/>
              <a:t>Vervolging door het Openbaar Ministerie</a:t>
            </a:r>
          </a:p>
          <a:p>
            <a:pPr marL="514350" indent="-514350">
              <a:buAutoNum type="arabicPeriod"/>
            </a:pPr>
            <a:r>
              <a:rPr lang="nl-NL" dirty="0" smtClean="0"/>
              <a:t>Berechting door een of meer rechters</a:t>
            </a:r>
          </a:p>
          <a:p>
            <a:pPr marL="514350" indent="-514350">
              <a:buAutoNum type="arabicPeriod"/>
            </a:pPr>
            <a:r>
              <a:rPr lang="nl-NL" dirty="0" smtClean="0"/>
              <a:t>Eventueel hoger beroep en cassatie</a:t>
            </a:r>
          </a:p>
          <a:p>
            <a:pPr marL="514350" indent="-514350">
              <a:buAutoNum type="arabicPeriod"/>
            </a:pPr>
            <a:r>
              <a:rPr lang="nl-NL" dirty="0" smtClean="0"/>
              <a:t>Uitvoering van de opgelegde straf.</a:t>
            </a:r>
          </a:p>
          <a:p>
            <a:pPr marL="0" indent="0">
              <a:buNone/>
            </a:pPr>
            <a:endParaRPr lang="nl-NL" dirty="0"/>
          </a:p>
        </p:txBody>
      </p:sp>
    </p:spTree>
    <p:extLst>
      <p:ext uri="{BB962C8B-B14F-4D97-AF65-F5344CB8AC3E}">
        <p14:creationId xmlns:p14="http://schemas.microsoft.com/office/powerpoint/2010/main" val="2922409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Opsporing</a:t>
            </a:r>
            <a:endParaRPr lang="nl-NL" dirty="0"/>
          </a:p>
        </p:txBody>
      </p:sp>
      <p:sp>
        <p:nvSpPr>
          <p:cNvPr id="3" name="Tijdelijke aanduiding voor inhoud 2"/>
          <p:cNvSpPr>
            <a:spLocks noGrp="1"/>
          </p:cNvSpPr>
          <p:nvPr>
            <p:ph idx="1"/>
          </p:nvPr>
        </p:nvSpPr>
        <p:spPr>
          <a:xfrm>
            <a:off x="838200" y="1825625"/>
            <a:ext cx="11114314" cy="4351338"/>
          </a:xfrm>
        </p:spPr>
        <p:txBody>
          <a:bodyPr>
            <a:normAutofit fontScale="92500" lnSpcReduction="10000"/>
          </a:bodyPr>
          <a:lstStyle/>
          <a:p>
            <a:r>
              <a:rPr lang="nl-NL" dirty="0" smtClean="0"/>
              <a:t>Opsporingsbevoegdheden worden ook wel dwangmiddelen genoemd.</a:t>
            </a:r>
          </a:p>
          <a:p>
            <a:endParaRPr lang="nl-NL" dirty="0"/>
          </a:p>
          <a:p>
            <a:pPr marL="0" indent="0">
              <a:buNone/>
            </a:pPr>
            <a:r>
              <a:rPr lang="nl-NL" dirty="0" smtClean="0"/>
              <a:t>Opsporingsbevoegdheden politie zonder toestemming van de officier van justitie of rechter- commissaris:</a:t>
            </a:r>
          </a:p>
          <a:p>
            <a:pPr marL="0" indent="0">
              <a:buNone/>
            </a:pPr>
            <a:endParaRPr lang="nl-NL" dirty="0"/>
          </a:p>
          <a:p>
            <a:pPr>
              <a:buFontTx/>
              <a:buChar char="-"/>
            </a:pPr>
            <a:r>
              <a:rPr lang="nl-NL" dirty="0" smtClean="0"/>
              <a:t>Staande houden</a:t>
            </a:r>
          </a:p>
          <a:p>
            <a:pPr>
              <a:buFontTx/>
              <a:buChar char="-"/>
            </a:pPr>
            <a:r>
              <a:rPr lang="nl-NL" dirty="0" smtClean="0"/>
              <a:t>Aanhouden/ arresteren</a:t>
            </a:r>
          </a:p>
          <a:p>
            <a:pPr>
              <a:buFontTx/>
              <a:buChar char="-"/>
            </a:pPr>
            <a:r>
              <a:rPr lang="nl-NL" dirty="0" smtClean="0"/>
              <a:t>Fouilleren</a:t>
            </a:r>
          </a:p>
          <a:p>
            <a:pPr>
              <a:buFontTx/>
              <a:buChar char="-"/>
            </a:pPr>
            <a:r>
              <a:rPr lang="nl-NL" dirty="0" smtClean="0"/>
              <a:t>In beslag nemen</a:t>
            </a:r>
          </a:p>
          <a:p>
            <a:pPr>
              <a:buFontTx/>
              <a:buChar char="-"/>
            </a:pPr>
            <a:r>
              <a:rPr lang="nl-NL" dirty="0" smtClean="0"/>
              <a:t>Vrijheid benemen</a:t>
            </a:r>
            <a:endParaRPr lang="nl-NL" dirty="0"/>
          </a:p>
        </p:txBody>
      </p:sp>
    </p:spTree>
    <p:extLst>
      <p:ext uri="{BB962C8B-B14F-4D97-AF65-F5344CB8AC3E}">
        <p14:creationId xmlns:p14="http://schemas.microsoft.com/office/powerpoint/2010/main" val="2166944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Opsporing vervolg</a:t>
            </a:r>
            <a:endParaRPr lang="nl-NL" dirty="0"/>
          </a:p>
        </p:txBody>
      </p:sp>
      <p:sp>
        <p:nvSpPr>
          <p:cNvPr id="3" name="Tijdelijke aanduiding voor inhoud 2"/>
          <p:cNvSpPr>
            <a:spLocks noGrp="1"/>
          </p:cNvSpPr>
          <p:nvPr>
            <p:ph idx="1"/>
          </p:nvPr>
        </p:nvSpPr>
        <p:spPr/>
        <p:txBody>
          <a:bodyPr/>
          <a:lstStyle/>
          <a:p>
            <a:pPr marL="0" indent="0">
              <a:buNone/>
            </a:pPr>
            <a:r>
              <a:rPr lang="nl-NL" dirty="0" smtClean="0"/>
              <a:t>Opsporingsbevoegdheden waarbij de politie wel toestemming van de officier van justitie of rechter- commissaris moet krijgen:</a:t>
            </a:r>
          </a:p>
          <a:p>
            <a:r>
              <a:rPr lang="nl-NL" dirty="0" smtClean="0"/>
              <a:t>Binnengaan van een woning om iemand aan te houden (met een machtiging tot binnentreding)</a:t>
            </a:r>
          </a:p>
          <a:p>
            <a:r>
              <a:rPr lang="nl-NL" dirty="0" smtClean="0"/>
              <a:t>Doorzoeken van een woning m.b.v. een huiszoekingsbevel;</a:t>
            </a:r>
          </a:p>
          <a:p>
            <a:r>
              <a:rPr lang="nl-NL" dirty="0" smtClean="0"/>
              <a:t>Persoonsgegevens opvragen zoals bankrekeningnummers, telefoonverkeer en internetgedrag;</a:t>
            </a:r>
          </a:p>
          <a:p>
            <a:r>
              <a:rPr lang="nl-NL" dirty="0" smtClean="0"/>
              <a:t>Infiltratie in misdaadorganisaties.</a:t>
            </a:r>
          </a:p>
          <a:p>
            <a:endParaRPr lang="nl-NL" dirty="0"/>
          </a:p>
        </p:txBody>
      </p:sp>
    </p:spTree>
    <p:extLst>
      <p:ext uri="{BB962C8B-B14F-4D97-AF65-F5344CB8AC3E}">
        <p14:creationId xmlns:p14="http://schemas.microsoft.com/office/powerpoint/2010/main" val="40482589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Procesregels</a:t>
            </a:r>
            <a:endParaRPr lang="nl-NL" dirty="0"/>
          </a:p>
        </p:txBody>
      </p:sp>
      <p:sp>
        <p:nvSpPr>
          <p:cNvPr id="3" name="Tijdelijke aanduiding voor inhoud 2"/>
          <p:cNvSpPr>
            <a:spLocks noGrp="1"/>
          </p:cNvSpPr>
          <p:nvPr>
            <p:ph idx="1"/>
          </p:nvPr>
        </p:nvSpPr>
        <p:spPr/>
        <p:txBody>
          <a:bodyPr/>
          <a:lstStyle/>
          <a:p>
            <a:r>
              <a:rPr lang="nl-NL" dirty="0" smtClean="0"/>
              <a:t>Wetboek van Strafvordering:</a:t>
            </a:r>
          </a:p>
          <a:p>
            <a:endParaRPr lang="nl-NL" dirty="0"/>
          </a:p>
          <a:p>
            <a:pPr marL="0" indent="0">
              <a:buNone/>
            </a:pPr>
            <a:r>
              <a:rPr lang="nl-NL" dirty="0" smtClean="0"/>
              <a:t>“De procesregels voor alle fasen van de opsporing en berechting van strafbare feiten staan beschreven in het Wetboek van Strafvordering”. </a:t>
            </a:r>
          </a:p>
          <a:p>
            <a:pPr marL="0" indent="0">
              <a:buNone/>
            </a:pPr>
            <a:r>
              <a:rPr lang="nl-NL" dirty="0" smtClean="0"/>
              <a:t>↓</a:t>
            </a:r>
          </a:p>
          <a:p>
            <a:pPr marL="0" indent="0">
              <a:buNone/>
            </a:pPr>
            <a:r>
              <a:rPr lang="nl-NL" dirty="0" smtClean="0"/>
              <a:t>Alle handelingen van politieagenten, rechercheurs, officieren van justitie en rechters zijn dus aan strakke regels gebonden.</a:t>
            </a:r>
            <a:endParaRPr lang="nl-NL" dirty="0"/>
          </a:p>
        </p:txBody>
      </p:sp>
    </p:spTree>
    <p:extLst>
      <p:ext uri="{BB962C8B-B14F-4D97-AF65-F5344CB8AC3E}">
        <p14:creationId xmlns:p14="http://schemas.microsoft.com/office/powerpoint/2010/main" val="29900031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strafproces</a:t>
            </a:r>
            <a:endParaRPr lang="nl-NL" dirty="0"/>
          </a:p>
        </p:txBody>
      </p:sp>
      <p:sp>
        <p:nvSpPr>
          <p:cNvPr id="3" name="Tijdelijke aanduiding voor inhoud 2"/>
          <p:cNvSpPr>
            <a:spLocks noGrp="1"/>
          </p:cNvSpPr>
          <p:nvPr>
            <p:ph idx="1"/>
          </p:nvPr>
        </p:nvSpPr>
        <p:spPr/>
        <p:txBody>
          <a:bodyPr/>
          <a:lstStyle/>
          <a:p>
            <a:pPr marL="0" indent="0">
              <a:buNone/>
            </a:pPr>
            <a:r>
              <a:rPr lang="nl-NL" dirty="0" smtClean="0"/>
              <a:t>Zes fasen van het strafproces:</a:t>
            </a:r>
          </a:p>
          <a:p>
            <a:pPr marL="0" indent="0">
              <a:buNone/>
            </a:pPr>
            <a:endParaRPr lang="nl-NL" dirty="0"/>
          </a:p>
          <a:p>
            <a:pPr marL="514350" indent="-514350">
              <a:buAutoNum type="arabicPeriod"/>
            </a:pPr>
            <a:r>
              <a:rPr lang="nl-NL" dirty="0" smtClean="0"/>
              <a:t>Aanhouding</a:t>
            </a:r>
          </a:p>
          <a:p>
            <a:pPr marL="514350" indent="-514350">
              <a:buAutoNum type="arabicPeriod"/>
            </a:pPr>
            <a:r>
              <a:rPr lang="nl-NL" dirty="0" smtClean="0"/>
              <a:t>Opsporing (o.l.v. de officier van justitie)</a:t>
            </a:r>
          </a:p>
          <a:p>
            <a:pPr marL="514350" indent="-514350">
              <a:buAutoNum type="arabicPeriod"/>
            </a:pPr>
            <a:r>
              <a:rPr lang="nl-NL" dirty="0" smtClean="0"/>
              <a:t>Vervolging door het </a:t>
            </a:r>
            <a:r>
              <a:rPr lang="nl-NL" dirty="0"/>
              <a:t>O</a:t>
            </a:r>
            <a:r>
              <a:rPr lang="nl-NL" dirty="0" smtClean="0"/>
              <a:t>penbaar Ministerie</a:t>
            </a:r>
          </a:p>
          <a:p>
            <a:pPr marL="514350" indent="-514350">
              <a:buAutoNum type="arabicPeriod"/>
            </a:pPr>
            <a:r>
              <a:rPr lang="nl-NL" dirty="0" smtClean="0"/>
              <a:t>Berechting door een of meer rechters</a:t>
            </a:r>
          </a:p>
          <a:p>
            <a:pPr marL="514350" indent="-514350">
              <a:buAutoNum type="arabicPeriod"/>
            </a:pPr>
            <a:r>
              <a:rPr lang="nl-NL" dirty="0" smtClean="0"/>
              <a:t>Eventueel hoger beroep en cassatie</a:t>
            </a:r>
          </a:p>
          <a:p>
            <a:pPr marL="514350" indent="-514350">
              <a:buAutoNum type="arabicPeriod"/>
            </a:pPr>
            <a:r>
              <a:rPr lang="nl-NL" dirty="0" smtClean="0"/>
              <a:t>Uitvoering van de opgelegde straf.</a:t>
            </a:r>
          </a:p>
          <a:p>
            <a:pPr marL="514350" indent="-514350">
              <a:buAutoNum type="arabicPeriod"/>
            </a:pPr>
            <a:endParaRPr lang="nl-NL" dirty="0" smtClean="0"/>
          </a:p>
          <a:p>
            <a:pPr marL="514350" indent="-514350">
              <a:buAutoNum type="arabicPeriod"/>
            </a:pPr>
            <a:endParaRPr lang="nl-NL" dirty="0"/>
          </a:p>
        </p:txBody>
      </p:sp>
    </p:spTree>
    <p:extLst>
      <p:ext uri="{BB962C8B-B14F-4D97-AF65-F5344CB8AC3E}">
        <p14:creationId xmlns:p14="http://schemas.microsoft.com/office/powerpoint/2010/main" val="2223253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1172</Words>
  <Application>Microsoft Office PowerPoint</Application>
  <PresentationFormat>Breedbeeld</PresentationFormat>
  <Paragraphs>182</Paragraphs>
  <Slides>21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21</vt:i4>
      </vt:variant>
    </vt:vector>
  </HeadingPairs>
  <TitlesOfParts>
    <vt:vector size="26" baseType="lpstr">
      <vt:lpstr>Arial</vt:lpstr>
      <vt:lpstr>Calibri</vt:lpstr>
      <vt:lpstr>Calibri Light</vt:lpstr>
      <vt:lpstr>Times New Roman</vt:lpstr>
      <vt:lpstr>Kantoorthema</vt:lpstr>
      <vt:lpstr>Rechtsstaat: H6 Strafrecht: opsporing en vervolging</vt:lpstr>
      <vt:lpstr>6.1: De rechtsstaat en het strafrecht</vt:lpstr>
      <vt:lpstr>Legaliteitsbeginsel en strafrecht</vt:lpstr>
      <vt:lpstr>Verschillen tussen overtredingen en misdrijven</vt:lpstr>
      <vt:lpstr>6.2: Het strafproces</vt:lpstr>
      <vt:lpstr>Opsporing</vt:lpstr>
      <vt:lpstr>Opsporing vervolg</vt:lpstr>
      <vt:lpstr>Procesregels</vt:lpstr>
      <vt:lpstr>Het strafproces</vt:lpstr>
      <vt:lpstr>Het strafproces, fase 1: Aanhouding</vt:lpstr>
      <vt:lpstr>Het strafproces, fase 2: opsporing</vt:lpstr>
      <vt:lpstr>Het strafproces, fase 3:  Vervolging door het OM</vt:lpstr>
      <vt:lpstr>Redenen om te seponeren</vt:lpstr>
      <vt:lpstr>Voorwaardelijk sepot</vt:lpstr>
      <vt:lpstr>Het strafproces, fase 4: Berechting</vt:lpstr>
      <vt:lpstr>Het strafproces, fase 5: Hoger beroep</vt:lpstr>
      <vt:lpstr>Redenen om in hoger beroep te gaan:</vt:lpstr>
      <vt:lpstr>Het strafproces, fase 6:  Uitvoering opgelegde straf</vt:lpstr>
      <vt:lpstr>6.3: Veiligheid, vrijheid</vt:lpstr>
      <vt:lpstr>Enkele voorbeelden van misdaad versus wetgeving</vt:lpstr>
      <vt:lpstr>Uitbreiding vervolgingsbevoegdheden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Rechtsstaat: H6. Strafrecht: opsporing en vervolging</dc:title>
  <dc:creator>Fluitsma, DWPM (Daniel)</dc:creator>
  <cp:lastModifiedBy>Fluitsma, DWPM (Daniel)</cp:lastModifiedBy>
  <cp:revision>6</cp:revision>
  <dcterms:created xsi:type="dcterms:W3CDTF">2018-10-23T07:20:19Z</dcterms:created>
  <dcterms:modified xsi:type="dcterms:W3CDTF">2018-10-23T07:50:11Z</dcterms:modified>
</cp:coreProperties>
</file>